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Lato"/>
      <p:regular r:id="rId15"/>
      <p:bold r:id="rId16"/>
      <p:italic r:id="rId17"/>
      <p:boldItalic r:id="rId18"/>
    </p:embeddedFont>
    <p:embeddedFont>
      <p:font typeface="Barlow ExtraBold"/>
      <p:bold r:id="rId19"/>
      <p:boldItalic r:id="rId20"/>
    </p:embeddedFont>
    <p:embeddedFont>
      <p:font typeface="Barlow"/>
      <p:regular r:id="rId21"/>
      <p:bold r:id="rId22"/>
      <p:italic r:id="rId23"/>
      <p:boldItalic r:id="rId24"/>
    </p:embeddedFont>
    <p:embeddedFont>
      <p:font typeface="Barlow Black"/>
      <p:bold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531">
          <p15:clr>
            <a:srgbClr val="747775"/>
          </p15:clr>
        </p15:guide>
        <p15:guide id="4" orient="horz" pos="250">
          <p15:clr>
            <a:srgbClr val="747775"/>
          </p15:clr>
        </p15:guide>
        <p15:guide id="5" pos="4104">
          <p15:clr>
            <a:srgbClr val="747775"/>
          </p15:clr>
        </p15:guide>
        <p15:guide id="6" pos="421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531"/>
        <p:guide pos="250" orient="horz"/>
        <p:guide pos="4104"/>
        <p:guide pos="421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ExtraBold-boldItalic.fntdata"/><Relationship Id="rId22" Type="http://schemas.openxmlformats.org/officeDocument/2006/relationships/font" Target="fonts/Barlow-bold.fntdata"/><Relationship Id="rId21" Type="http://schemas.openxmlformats.org/officeDocument/2006/relationships/font" Target="fonts/Barlow-regular.fntdata"/><Relationship Id="rId24" Type="http://schemas.openxmlformats.org/officeDocument/2006/relationships/font" Target="fonts/Barlow-boldItalic.fntdata"/><Relationship Id="rId23" Type="http://schemas.openxmlformats.org/officeDocument/2006/relationships/font" Target="fonts/Barlow-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Black-boldItalic.fntdata"/><Relationship Id="rId25" Type="http://schemas.openxmlformats.org/officeDocument/2006/relationships/font" Target="fonts/Barlow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Lato-regular.fntdata"/><Relationship Id="rId14" Type="http://schemas.openxmlformats.org/officeDocument/2006/relationships/slide" Target="slides/slide9.xml"/><Relationship Id="rId17" Type="http://schemas.openxmlformats.org/officeDocument/2006/relationships/font" Target="fonts/Lato-italic.fntdata"/><Relationship Id="rId16" Type="http://schemas.openxmlformats.org/officeDocument/2006/relationships/font" Target="fonts/Lato-bold.fntdata"/><Relationship Id="rId19" Type="http://schemas.openxmlformats.org/officeDocument/2006/relationships/font" Target="fonts/BarlowExtraBold-bold.fntdata"/><Relationship Id="rId18" Type="http://schemas.openxmlformats.org/officeDocument/2006/relationships/font" Target="fonts/La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2909f5e7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2909f5e7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2909f5e7d5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2909f5e7d5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2909f5e7d5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2909f5e7d5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2909f5e7d5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2909f5e7d5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2909f5e7d5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2909f5e7d5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2909f5e7d5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2909f5e7d5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2909f5e7d5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2909f5e7d5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2909f5e7d5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2909f5e7d5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3fbf008d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3fbf008d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s://docs.google.com/spreadsheets/d/1KcDLBvDi9Bd4FI_RHtI3A1DKxRi5bD9JiaIml5LlTVY/edit?gid=0#gid=0" TargetMode="External"/><Relationship Id="rId5" Type="http://schemas.openxmlformats.org/officeDocument/2006/relationships/hyperlink" Target="https://docs.google.com/document/d/1ifC8miKt3NdvAtMUkgeDvNYcI70WVAYirtbHzoI8TZ4/edit?tab=t.0" TargetMode="External"/><Relationship Id="rId6" Type="http://schemas.openxmlformats.org/officeDocument/2006/relationships/hyperlink" Target="https://docs.google.com/spreadsheets/d/1KcDLBvDi9Bd4FI_RHtI3A1DKxRi5bD9JiaIml5LlTVY/edit?gid=1933775622#gid=193377562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hyperlink" Target="https://www.absolute-snow.co.uk/absolute-split-roller-120l-wheeled-luggage?v=37468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hyperlink" Target="https://docs.google.com/document/d/1RfyTF3K18m1mgE2gOovV8SG60jAqU-Fph7AZZSc-lrA/edit?tab=t.0#heading=h.ptaiz99ivrs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6203" l="0" r="0" t="8820"/>
          <a:stretch/>
        </p:blipFill>
        <p:spPr>
          <a:xfrm>
            <a:off x="0" y="439075"/>
            <a:ext cx="9144003" cy="5143501"/>
          </a:xfrm>
          <a:prstGeom prst="rect">
            <a:avLst/>
          </a:prstGeom>
          <a:noFill/>
          <a:ln>
            <a:noFill/>
          </a:ln>
          <a:effectLst>
            <a:outerShdw blurRad="57150" rotWithShape="0" algn="bl" dir="5400000" dist="19050">
              <a:srgbClr val="000000">
                <a:alpha val="50000"/>
              </a:srgbClr>
            </a:outerShdw>
          </a:effectLst>
        </p:spPr>
      </p:pic>
      <p:sp>
        <p:nvSpPr>
          <p:cNvPr id="55" name="Google Shape;55;p13"/>
          <p:cNvSpPr/>
          <p:nvPr/>
        </p:nvSpPr>
        <p:spPr>
          <a:xfrm>
            <a:off x="0" y="0"/>
            <a:ext cx="9144000" cy="2031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0000"/>
              </a:highlight>
            </a:endParaRPr>
          </a:p>
        </p:txBody>
      </p:sp>
      <p:pic>
        <p:nvPicPr>
          <p:cNvPr id="56" name="Google Shape;56;p13"/>
          <p:cNvPicPr preferRelativeResize="0"/>
          <p:nvPr/>
        </p:nvPicPr>
        <p:blipFill>
          <a:blip r:embed="rId4">
            <a:alphaModFix/>
          </a:blip>
          <a:stretch>
            <a:fillRect/>
          </a:stretch>
        </p:blipFill>
        <p:spPr>
          <a:xfrm>
            <a:off x="771775" y="568625"/>
            <a:ext cx="3970577" cy="789975"/>
          </a:xfrm>
          <a:prstGeom prst="rect">
            <a:avLst/>
          </a:prstGeom>
          <a:noFill/>
          <a:ln>
            <a:noFill/>
          </a:ln>
        </p:spPr>
      </p:pic>
      <p:sp>
        <p:nvSpPr>
          <p:cNvPr id="57" name="Google Shape;57;p13"/>
          <p:cNvSpPr txBox="1"/>
          <p:nvPr>
            <p:ph idx="4294967295" type="title"/>
          </p:nvPr>
        </p:nvSpPr>
        <p:spPr>
          <a:xfrm>
            <a:off x="727800" y="2469275"/>
            <a:ext cx="7688400" cy="1518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3000">
                <a:solidFill>
                  <a:schemeClr val="dk2"/>
                </a:solidFill>
                <a:latin typeface="Barlow ExtraBold"/>
                <a:ea typeface="Barlow ExtraBold"/>
                <a:cs typeface="Barlow ExtraBold"/>
                <a:sym typeface="Barlow ExtraBold"/>
              </a:rPr>
              <a:t>PRODUCT UPLOAD</a:t>
            </a:r>
            <a:endParaRPr b="0" sz="3000">
              <a:solidFill>
                <a:schemeClr val="dk2"/>
              </a:solidFill>
              <a:latin typeface="Barlow ExtraBold"/>
              <a:ea typeface="Barlow ExtraBold"/>
              <a:cs typeface="Barlow ExtraBold"/>
              <a:sym typeface="Barlow ExtraBold"/>
            </a:endParaRPr>
          </a:p>
          <a:p>
            <a:pPr indent="0" lvl="0" marL="0" rtl="0" algn="l">
              <a:lnSpc>
                <a:spcPct val="115000"/>
              </a:lnSpc>
              <a:spcBef>
                <a:spcPts val="0"/>
              </a:spcBef>
              <a:spcAft>
                <a:spcPts val="0"/>
              </a:spcAft>
              <a:buNone/>
            </a:pPr>
            <a:r>
              <a:t/>
            </a:r>
            <a:endParaRPr sz="2100">
              <a:solidFill>
                <a:schemeClr val="dk2"/>
              </a:solidFill>
              <a:latin typeface="Barlow ExtraBold"/>
              <a:ea typeface="Barlow ExtraBold"/>
              <a:cs typeface="Barlow ExtraBold"/>
              <a:sym typeface="Barlow ExtraBold"/>
            </a:endParaRPr>
          </a:p>
          <a:p>
            <a:pPr indent="0" lvl="0" marL="0" rtl="0" algn="l">
              <a:lnSpc>
                <a:spcPct val="115000"/>
              </a:lnSpc>
              <a:spcBef>
                <a:spcPts val="0"/>
              </a:spcBef>
              <a:spcAft>
                <a:spcPts val="0"/>
              </a:spcAft>
              <a:buNone/>
            </a:pPr>
            <a:r>
              <a:rPr lang="en" sz="2100">
                <a:solidFill>
                  <a:schemeClr val="dk2"/>
                </a:solidFill>
                <a:latin typeface="Barlow ExtraBold"/>
                <a:ea typeface="Barlow ExtraBold"/>
                <a:cs typeface="Barlow ExtraBold"/>
                <a:sym typeface="Barlow ExtraBold"/>
              </a:rPr>
              <a:t>Guidelines</a:t>
            </a:r>
            <a:endParaRPr b="0" sz="2100">
              <a:solidFill>
                <a:schemeClr val="dk2"/>
              </a:solidFill>
              <a:latin typeface="Barlow ExtraBold"/>
              <a:ea typeface="Barlow ExtraBold"/>
              <a:cs typeface="Barlow ExtraBold"/>
              <a:sym typeface="Barlow ExtraBold"/>
            </a:endParaRPr>
          </a:p>
        </p:txBody>
      </p:sp>
      <p:sp>
        <p:nvSpPr>
          <p:cNvPr id="58" name="Google Shape;5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62" name="Shape 62"/>
        <p:cNvGrpSpPr/>
        <p:nvPr/>
      </p:nvGrpSpPr>
      <p:grpSpPr>
        <a:xfrm>
          <a:off x="0" y="0"/>
          <a:ext cx="0" cy="0"/>
          <a:chOff x="0" y="0"/>
          <a:chExt cx="0" cy="0"/>
        </a:xfrm>
      </p:grpSpPr>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4" name="Google Shape;64;p14"/>
          <p:cNvSpPr/>
          <p:nvPr/>
        </p:nvSpPr>
        <p:spPr>
          <a:xfrm>
            <a:off x="0" y="4749850"/>
            <a:ext cx="9144000" cy="413400"/>
          </a:xfrm>
          <a:prstGeom prst="rect">
            <a:avLst/>
          </a:prstGeom>
          <a:solidFill>
            <a:srgbClr val="000000">
              <a:alpha val="5030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65" name="Google Shape;65;p14"/>
          <p:cNvPicPr preferRelativeResize="0"/>
          <p:nvPr/>
        </p:nvPicPr>
        <p:blipFill>
          <a:blip r:embed="rId3">
            <a:alphaModFix/>
          </a:blip>
          <a:stretch>
            <a:fillRect/>
          </a:stretch>
        </p:blipFill>
        <p:spPr>
          <a:xfrm>
            <a:off x="7597317" y="4850432"/>
            <a:ext cx="967202" cy="192431"/>
          </a:xfrm>
          <a:prstGeom prst="rect">
            <a:avLst/>
          </a:prstGeom>
          <a:noFill/>
          <a:ln>
            <a:noFill/>
          </a:ln>
        </p:spPr>
      </p:pic>
      <p:sp>
        <p:nvSpPr>
          <p:cNvPr id="66" name="Google Shape;66;p14"/>
          <p:cNvSpPr txBox="1"/>
          <p:nvPr/>
        </p:nvSpPr>
        <p:spPr>
          <a:xfrm>
            <a:off x="729825" y="195475"/>
            <a:ext cx="81606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Barlow Black"/>
                <a:ea typeface="Barlow Black"/>
                <a:cs typeface="Barlow Black"/>
                <a:sym typeface="Barlow Black"/>
              </a:rPr>
              <a:t>PRODUCT UPLOAD STEPS</a:t>
            </a:r>
            <a:endParaRPr sz="3300">
              <a:latin typeface="Barlow Black"/>
              <a:ea typeface="Barlow Black"/>
              <a:cs typeface="Barlow Black"/>
              <a:sym typeface="Barlow Black"/>
            </a:endParaRPr>
          </a:p>
        </p:txBody>
      </p:sp>
      <p:sp>
        <p:nvSpPr>
          <p:cNvPr id="67" name="Google Shape;67;p14"/>
          <p:cNvSpPr txBox="1"/>
          <p:nvPr/>
        </p:nvSpPr>
        <p:spPr>
          <a:xfrm>
            <a:off x="604275" y="1168188"/>
            <a:ext cx="5310000" cy="2807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Font typeface="Barlow"/>
              <a:buChar char="●"/>
            </a:pPr>
            <a:r>
              <a:rPr lang="en" sz="1200">
                <a:solidFill>
                  <a:schemeClr val="dk2"/>
                </a:solidFill>
                <a:latin typeface="Barlow"/>
                <a:ea typeface="Barlow"/>
                <a:cs typeface="Barlow"/>
                <a:sym typeface="Barlow"/>
              </a:rPr>
              <a:t>Inside the Dsco Platform vendor portal navigate to Workflows &gt; Products</a:t>
            </a:r>
            <a:endParaRPr sz="1200">
              <a:solidFill>
                <a:schemeClr val="dk2"/>
              </a:solidFill>
              <a:latin typeface="Barlow"/>
              <a:ea typeface="Barlow"/>
              <a:cs typeface="Barlow"/>
              <a:sym typeface="Barlow"/>
            </a:endParaRPr>
          </a:p>
          <a:p>
            <a:pPr indent="-304800" lvl="0" marL="457200" rtl="0" algn="l">
              <a:spcBef>
                <a:spcPts val="1000"/>
              </a:spcBef>
              <a:spcAft>
                <a:spcPts val="0"/>
              </a:spcAft>
              <a:buClr>
                <a:schemeClr val="dk2"/>
              </a:buClr>
              <a:buSzPts val="1200"/>
              <a:buFont typeface="Barlow"/>
              <a:buChar char="●"/>
            </a:pPr>
            <a:r>
              <a:rPr lang="en" sz="1200">
                <a:solidFill>
                  <a:schemeClr val="dk2"/>
                </a:solidFill>
                <a:latin typeface="Barlow"/>
                <a:ea typeface="Barlow"/>
                <a:cs typeface="Barlow"/>
                <a:sym typeface="Barlow"/>
              </a:rPr>
              <a:t>Top right button [Add Products]</a:t>
            </a:r>
            <a:endParaRPr sz="1200">
              <a:solidFill>
                <a:schemeClr val="dk2"/>
              </a:solidFill>
              <a:latin typeface="Barlow"/>
              <a:ea typeface="Barlow"/>
              <a:cs typeface="Barlow"/>
              <a:sym typeface="Barlow"/>
            </a:endParaRPr>
          </a:p>
          <a:p>
            <a:pPr indent="-304800" lvl="0" marL="457200" rtl="0" algn="l">
              <a:spcBef>
                <a:spcPts val="1000"/>
              </a:spcBef>
              <a:spcAft>
                <a:spcPts val="0"/>
              </a:spcAft>
              <a:buClr>
                <a:schemeClr val="dk2"/>
              </a:buClr>
              <a:buSzPts val="1200"/>
              <a:buFont typeface="Barlow"/>
              <a:buChar char="●"/>
            </a:pPr>
            <a:r>
              <a:rPr lang="en" sz="1200">
                <a:solidFill>
                  <a:schemeClr val="dk2"/>
                </a:solidFill>
                <a:latin typeface="Barlow"/>
                <a:ea typeface="Barlow"/>
                <a:cs typeface="Barlow"/>
                <a:sym typeface="Barlow"/>
              </a:rPr>
              <a:t>Search and select the relevant category. </a:t>
            </a:r>
            <a:br>
              <a:rPr lang="en" sz="1200">
                <a:solidFill>
                  <a:schemeClr val="dk2"/>
                </a:solidFill>
                <a:latin typeface="Barlow"/>
                <a:ea typeface="Barlow"/>
                <a:cs typeface="Barlow"/>
                <a:sym typeface="Barlow"/>
              </a:rPr>
            </a:br>
            <a:r>
              <a:rPr lang="en" sz="1200">
                <a:solidFill>
                  <a:schemeClr val="dk2"/>
                </a:solidFill>
                <a:latin typeface="Barlow"/>
                <a:ea typeface="Barlow"/>
                <a:cs typeface="Barlow"/>
                <a:sym typeface="Barlow"/>
              </a:rPr>
              <a:t>If none exist then use Generic, decide whether the product is gendered or not to determine which category to use.</a:t>
            </a:r>
            <a:endParaRPr sz="1200">
              <a:solidFill>
                <a:schemeClr val="dk2"/>
              </a:solidFill>
              <a:latin typeface="Barlow"/>
              <a:ea typeface="Barlow"/>
              <a:cs typeface="Barlow"/>
              <a:sym typeface="Barlow"/>
            </a:endParaRPr>
          </a:p>
          <a:p>
            <a:pPr indent="-304800" lvl="0" marL="457200" rtl="0" algn="l">
              <a:spcBef>
                <a:spcPts val="1000"/>
              </a:spcBef>
              <a:spcAft>
                <a:spcPts val="0"/>
              </a:spcAft>
              <a:buClr>
                <a:schemeClr val="dk2"/>
              </a:buClr>
              <a:buSzPts val="1200"/>
              <a:buFont typeface="Barlow"/>
              <a:buChar char="●"/>
            </a:pPr>
            <a:r>
              <a:rPr lang="en" sz="1200">
                <a:solidFill>
                  <a:schemeClr val="dk2"/>
                </a:solidFill>
                <a:latin typeface="Barlow"/>
                <a:ea typeface="Barlow"/>
                <a:cs typeface="Barlow"/>
                <a:sym typeface="Barlow"/>
              </a:rPr>
              <a:t>Download the template</a:t>
            </a:r>
            <a:endParaRPr sz="1200">
              <a:solidFill>
                <a:schemeClr val="dk2"/>
              </a:solidFill>
              <a:latin typeface="Barlow"/>
              <a:ea typeface="Barlow"/>
              <a:cs typeface="Barlow"/>
              <a:sym typeface="Barlow"/>
            </a:endParaRPr>
          </a:p>
          <a:p>
            <a:pPr indent="-304800" lvl="0" marL="457200" rtl="0" algn="l">
              <a:spcBef>
                <a:spcPts val="1000"/>
              </a:spcBef>
              <a:spcAft>
                <a:spcPts val="0"/>
              </a:spcAft>
              <a:buClr>
                <a:schemeClr val="dk2"/>
              </a:buClr>
              <a:buSzPts val="1200"/>
              <a:buFont typeface="Barlow"/>
              <a:buChar char="●"/>
            </a:pPr>
            <a:r>
              <a:rPr lang="en" sz="1200">
                <a:solidFill>
                  <a:schemeClr val="dk2"/>
                </a:solidFill>
                <a:latin typeface="Barlow"/>
                <a:ea typeface="Barlow"/>
                <a:cs typeface="Barlow"/>
                <a:sym typeface="Barlow"/>
              </a:rPr>
              <a:t>Follow instructions on the Excel file, when complete repeat the previous steps and instead of downloading the template &gt; Continue to Upload </a:t>
            </a:r>
            <a:endParaRPr sz="1200">
              <a:solidFill>
                <a:schemeClr val="dk2"/>
              </a:solidFill>
              <a:latin typeface="Barlow"/>
              <a:ea typeface="Barlow"/>
              <a:cs typeface="Barlow"/>
              <a:sym typeface="Barlow"/>
            </a:endParaRPr>
          </a:p>
          <a:p>
            <a:pPr indent="-304800" lvl="0" marL="457200" rtl="0" algn="l">
              <a:spcBef>
                <a:spcPts val="1000"/>
              </a:spcBef>
              <a:spcAft>
                <a:spcPts val="0"/>
              </a:spcAft>
              <a:buClr>
                <a:schemeClr val="dk2"/>
              </a:buClr>
              <a:buSzPts val="1200"/>
              <a:buFont typeface="Barlow"/>
              <a:buChar char="●"/>
            </a:pPr>
            <a:r>
              <a:rPr lang="en" sz="1200">
                <a:solidFill>
                  <a:schemeClr val="dk2"/>
                </a:solidFill>
                <a:latin typeface="Barlow"/>
                <a:ea typeface="Barlow"/>
                <a:cs typeface="Barlow"/>
                <a:sym typeface="Barlow"/>
              </a:rPr>
              <a:t>Upload sheet</a:t>
            </a:r>
            <a:endParaRPr sz="1200">
              <a:solidFill>
                <a:schemeClr val="dk2"/>
              </a:solidFill>
              <a:latin typeface="Barlow"/>
              <a:ea typeface="Barlow"/>
              <a:cs typeface="Barlow"/>
              <a:sym typeface="Barlow"/>
            </a:endParaRPr>
          </a:p>
          <a:p>
            <a:pPr indent="0" lvl="0" marL="457200" rtl="0" algn="l">
              <a:spcBef>
                <a:spcPts val="1000"/>
              </a:spcBef>
              <a:spcAft>
                <a:spcPts val="1000"/>
              </a:spcAft>
              <a:buNone/>
            </a:pPr>
            <a:r>
              <a:t/>
            </a:r>
            <a:endParaRPr sz="1200">
              <a:solidFill>
                <a:schemeClr val="dk2"/>
              </a:solidFill>
              <a:latin typeface="Barlow"/>
              <a:ea typeface="Barlow"/>
              <a:cs typeface="Barlow"/>
              <a:sym typeface="Barlow"/>
            </a:endParaRPr>
          </a:p>
        </p:txBody>
      </p:sp>
      <p:pic>
        <p:nvPicPr>
          <p:cNvPr id="68" name="Google Shape;68;p14"/>
          <p:cNvPicPr preferRelativeResize="0"/>
          <p:nvPr/>
        </p:nvPicPr>
        <p:blipFill>
          <a:blip r:embed="rId4">
            <a:alphaModFix/>
          </a:blip>
          <a:stretch>
            <a:fillRect/>
          </a:stretch>
        </p:blipFill>
        <p:spPr>
          <a:xfrm>
            <a:off x="6172775" y="1380363"/>
            <a:ext cx="2504301" cy="2363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 name="Google Shape;74;p15"/>
          <p:cNvSpPr/>
          <p:nvPr/>
        </p:nvSpPr>
        <p:spPr>
          <a:xfrm>
            <a:off x="0" y="4749850"/>
            <a:ext cx="9144000" cy="413400"/>
          </a:xfrm>
          <a:prstGeom prst="rect">
            <a:avLst/>
          </a:prstGeom>
          <a:solidFill>
            <a:srgbClr val="000000">
              <a:alpha val="5030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75" name="Google Shape;75;p15"/>
          <p:cNvPicPr preferRelativeResize="0"/>
          <p:nvPr/>
        </p:nvPicPr>
        <p:blipFill>
          <a:blip r:embed="rId3">
            <a:alphaModFix/>
          </a:blip>
          <a:stretch>
            <a:fillRect/>
          </a:stretch>
        </p:blipFill>
        <p:spPr>
          <a:xfrm>
            <a:off x="7597317" y="4850432"/>
            <a:ext cx="967202" cy="192431"/>
          </a:xfrm>
          <a:prstGeom prst="rect">
            <a:avLst/>
          </a:prstGeom>
          <a:noFill/>
          <a:ln>
            <a:noFill/>
          </a:ln>
        </p:spPr>
      </p:pic>
      <p:sp>
        <p:nvSpPr>
          <p:cNvPr id="76" name="Google Shape;76;p15"/>
          <p:cNvSpPr txBox="1"/>
          <p:nvPr/>
        </p:nvSpPr>
        <p:spPr>
          <a:xfrm>
            <a:off x="737950" y="187350"/>
            <a:ext cx="81606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Barlow Black"/>
                <a:ea typeface="Barlow Black"/>
                <a:cs typeface="Barlow Black"/>
                <a:sym typeface="Barlow Black"/>
              </a:rPr>
              <a:t>REFERENCE GUIDES</a:t>
            </a:r>
            <a:endParaRPr sz="3300">
              <a:latin typeface="Barlow Black"/>
              <a:ea typeface="Barlow Black"/>
              <a:cs typeface="Barlow Black"/>
              <a:sym typeface="Barlow Black"/>
            </a:endParaRPr>
          </a:p>
        </p:txBody>
      </p:sp>
      <p:sp>
        <p:nvSpPr>
          <p:cNvPr id="77" name="Google Shape;77;p15"/>
          <p:cNvSpPr/>
          <p:nvPr/>
        </p:nvSpPr>
        <p:spPr>
          <a:xfrm>
            <a:off x="3388146" y="2280800"/>
            <a:ext cx="2334000" cy="929700"/>
          </a:xfrm>
          <a:prstGeom prst="roundRect">
            <a:avLst>
              <a:gd fmla="val 16667" name="adj"/>
            </a:avLst>
          </a:prstGeom>
          <a:solidFill>
            <a:srgbClr val="F7F7F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r:id="rId4"/>
              </a:rPr>
              <a:t>Size, Title &amp; Colour Standardisation</a:t>
            </a:r>
            <a:endParaRPr b="1"/>
          </a:p>
        </p:txBody>
      </p:sp>
      <p:sp>
        <p:nvSpPr>
          <p:cNvPr id="78" name="Google Shape;78;p15"/>
          <p:cNvSpPr/>
          <p:nvPr/>
        </p:nvSpPr>
        <p:spPr>
          <a:xfrm>
            <a:off x="5936018" y="2280800"/>
            <a:ext cx="2334000" cy="929700"/>
          </a:xfrm>
          <a:prstGeom prst="roundRect">
            <a:avLst>
              <a:gd fmla="val 16667" name="adj"/>
            </a:avLst>
          </a:prstGeom>
          <a:solidFill>
            <a:srgbClr val="F7F7F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r:id="rId5"/>
              </a:rPr>
              <a:t>Image Guidelines </a:t>
            </a:r>
            <a:endParaRPr b="1"/>
          </a:p>
        </p:txBody>
      </p:sp>
      <p:sp>
        <p:nvSpPr>
          <p:cNvPr id="79" name="Google Shape;79;p15"/>
          <p:cNvSpPr txBox="1"/>
          <p:nvPr/>
        </p:nvSpPr>
        <p:spPr>
          <a:xfrm>
            <a:off x="737950" y="1168525"/>
            <a:ext cx="7634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200">
                <a:solidFill>
                  <a:schemeClr val="dk2"/>
                </a:solidFill>
                <a:latin typeface="Barlow"/>
                <a:ea typeface="Barlow"/>
                <a:cs typeface="Barlow"/>
                <a:sym typeface="Barlow"/>
              </a:rPr>
              <a:t>In order to keep your products looking as streamlined as possible on our website, please familiarise yourself with our standardisation documents below. </a:t>
            </a:r>
            <a:endParaRPr/>
          </a:p>
        </p:txBody>
      </p:sp>
      <p:sp>
        <p:nvSpPr>
          <p:cNvPr id="80" name="Google Shape;80;p15"/>
          <p:cNvSpPr/>
          <p:nvPr/>
        </p:nvSpPr>
        <p:spPr>
          <a:xfrm>
            <a:off x="840275" y="2280800"/>
            <a:ext cx="2334000" cy="929700"/>
          </a:xfrm>
          <a:prstGeom prst="roundRect">
            <a:avLst>
              <a:gd fmla="val 16667" name="adj"/>
            </a:avLst>
          </a:prstGeom>
          <a:solidFill>
            <a:srgbClr val="F7F7F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r:id="rId6"/>
              </a:rPr>
              <a:t>General Rules</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6" name="Google Shape;86;p16"/>
          <p:cNvSpPr/>
          <p:nvPr/>
        </p:nvSpPr>
        <p:spPr>
          <a:xfrm>
            <a:off x="0" y="4749850"/>
            <a:ext cx="9144000" cy="413400"/>
          </a:xfrm>
          <a:prstGeom prst="rect">
            <a:avLst/>
          </a:prstGeom>
          <a:solidFill>
            <a:srgbClr val="000000">
              <a:alpha val="5030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87" name="Google Shape;87;p16"/>
          <p:cNvPicPr preferRelativeResize="0"/>
          <p:nvPr/>
        </p:nvPicPr>
        <p:blipFill>
          <a:blip r:embed="rId3">
            <a:alphaModFix/>
          </a:blip>
          <a:stretch>
            <a:fillRect/>
          </a:stretch>
        </p:blipFill>
        <p:spPr>
          <a:xfrm>
            <a:off x="7597317" y="4850432"/>
            <a:ext cx="967202" cy="192431"/>
          </a:xfrm>
          <a:prstGeom prst="rect">
            <a:avLst/>
          </a:prstGeom>
          <a:noFill/>
          <a:ln>
            <a:noFill/>
          </a:ln>
        </p:spPr>
      </p:pic>
      <p:sp>
        <p:nvSpPr>
          <p:cNvPr id="88" name="Google Shape;88;p16"/>
          <p:cNvSpPr txBox="1"/>
          <p:nvPr/>
        </p:nvSpPr>
        <p:spPr>
          <a:xfrm>
            <a:off x="737950" y="187350"/>
            <a:ext cx="81606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300">
              <a:latin typeface="Barlow Black"/>
              <a:ea typeface="Barlow Black"/>
              <a:cs typeface="Barlow Black"/>
              <a:sym typeface="Barlow Black"/>
            </a:endParaRPr>
          </a:p>
        </p:txBody>
      </p:sp>
      <p:sp>
        <p:nvSpPr>
          <p:cNvPr id="89" name="Google Shape;89;p16"/>
          <p:cNvSpPr txBox="1"/>
          <p:nvPr/>
        </p:nvSpPr>
        <p:spPr>
          <a:xfrm>
            <a:off x="737950" y="1597150"/>
            <a:ext cx="7909800" cy="118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Barlow"/>
                <a:ea typeface="Barlow"/>
                <a:cs typeface="Barlow"/>
                <a:sym typeface="Barlow"/>
              </a:rPr>
              <a:t>The following slides highlight why we ask for certain attributes and demonstrate why it is beneficial for you to fill out all available fields even if they are marked as Recommended or Optional.</a:t>
            </a:r>
            <a:endParaRPr sz="1200">
              <a:solidFill>
                <a:schemeClr val="dk2"/>
              </a:solidFill>
              <a:latin typeface="Barlow"/>
              <a:ea typeface="Barlow"/>
              <a:cs typeface="Barlow"/>
              <a:sym typeface="Barlow"/>
            </a:endParaRPr>
          </a:p>
          <a:p>
            <a:pPr indent="0" lvl="0" marL="0" rtl="0" algn="l">
              <a:spcBef>
                <a:spcPts val="1000"/>
              </a:spcBef>
              <a:spcAft>
                <a:spcPts val="0"/>
              </a:spcAft>
              <a:buNone/>
            </a:pPr>
            <a:r>
              <a:rPr lang="en" sz="1200">
                <a:solidFill>
                  <a:schemeClr val="dk2"/>
                </a:solidFill>
                <a:latin typeface="Barlow"/>
                <a:ea typeface="Barlow"/>
                <a:cs typeface="Barlow"/>
                <a:sym typeface="Barlow"/>
              </a:rPr>
              <a:t>They also show the difference between similar fields and where the information ends up. </a:t>
            </a:r>
            <a:endParaRPr sz="1200">
              <a:solidFill>
                <a:schemeClr val="dk2"/>
              </a:solidFill>
              <a:latin typeface="Barlow"/>
              <a:ea typeface="Barlow"/>
              <a:cs typeface="Barlow"/>
              <a:sym typeface="Barlow"/>
            </a:endParaRPr>
          </a:p>
          <a:p>
            <a:pPr indent="0" lvl="0" marL="0" rtl="0" algn="l">
              <a:spcBef>
                <a:spcPts val="1000"/>
              </a:spcBef>
              <a:spcAft>
                <a:spcPts val="1000"/>
              </a:spcAft>
              <a:buNone/>
            </a:pPr>
            <a:r>
              <a:rPr lang="en" sz="1200">
                <a:solidFill>
                  <a:schemeClr val="dk2"/>
                </a:solidFill>
                <a:latin typeface="Barlow"/>
                <a:ea typeface="Barlow"/>
                <a:cs typeface="Barlow"/>
                <a:sym typeface="Barlow"/>
              </a:rPr>
              <a:t>If you have any additional questions, do not hesitate to reach out.</a:t>
            </a:r>
            <a:endParaRPr sz="1200">
              <a:solidFill>
                <a:schemeClr val="dk2"/>
              </a:solidFill>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p:nvPr/>
        </p:nvSpPr>
        <p:spPr>
          <a:xfrm>
            <a:off x="0" y="4749850"/>
            <a:ext cx="9144000" cy="413400"/>
          </a:xfrm>
          <a:prstGeom prst="rect">
            <a:avLst/>
          </a:prstGeom>
          <a:solidFill>
            <a:srgbClr val="000000">
              <a:alpha val="5030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95" name="Google Shape;95;p17"/>
          <p:cNvPicPr preferRelativeResize="0"/>
          <p:nvPr/>
        </p:nvPicPr>
        <p:blipFill>
          <a:blip r:embed="rId3">
            <a:alphaModFix/>
          </a:blip>
          <a:stretch>
            <a:fillRect/>
          </a:stretch>
        </p:blipFill>
        <p:spPr>
          <a:xfrm>
            <a:off x="7597317" y="4850432"/>
            <a:ext cx="967202" cy="192431"/>
          </a:xfrm>
          <a:prstGeom prst="rect">
            <a:avLst/>
          </a:prstGeom>
          <a:noFill/>
          <a:ln>
            <a:noFill/>
          </a:ln>
        </p:spPr>
      </p:pic>
      <p:sp>
        <p:nvSpPr>
          <p:cNvPr id="96" name="Google Shape;96;p17"/>
          <p:cNvSpPr txBox="1"/>
          <p:nvPr/>
        </p:nvSpPr>
        <p:spPr>
          <a:xfrm>
            <a:off x="737950" y="188575"/>
            <a:ext cx="81606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Barlow Black"/>
                <a:ea typeface="Barlow Black"/>
                <a:cs typeface="Barlow Black"/>
                <a:sym typeface="Barlow Black"/>
              </a:rPr>
              <a:t>PRODUCT LIST PAGE (PLP)</a:t>
            </a:r>
            <a:endParaRPr sz="3300">
              <a:latin typeface="Barlow Black"/>
              <a:ea typeface="Barlow Black"/>
              <a:cs typeface="Barlow Black"/>
              <a:sym typeface="Barlow Black"/>
            </a:endParaRPr>
          </a:p>
        </p:txBody>
      </p:sp>
      <p:pic>
        <p:nvPicPr>
          <p:cNvPr id="97" name="Google Shape;97;p17"/>
          <p:cNvPicPr preferRelativeResize="0"/>
          <p:nvPr/>
        </p:nvPicPr>
        <p:blipFill>
          <a:blip r:embed="rId4">
            <a:alphaModFix/>
          </a:blip>
          <a:stretch>
            <a:fillRect/>
          </a:stretch>
        </p:blipFill>
        <p:spPr>
          <a:xfrm>
            <a:off x="843725" y="789625"/>
            <a:ext cx="3728275" cy="3674063"/>
          </a:xfrm>
          <a:prstGeom prst="rect">
            <a:avLst/>
          </a:prstGeom>
          <a:noFill/>
          <a:ln>
            <a:noFill/>
          </a:ln>
        </p:spPr>
      </p:pic>
      <p:sp>
        <p:nvSpPr>
          <p:cNvPr id="98" name="Google Shape;98;p17"/>
          <p:cNvSpPr txBox="1"/>
          <p:nvPr/>
        </p:nvSpPr>
        <p:spPr>
          <a:xfrm>
            <a:off x="6608725" y="1533300"/>
            <a:ext cx="24324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000">
                <a:solidFill>
                  <a:schemeClr val="dk2"/>
                </a:solidFill>
                <a:latin typeface="Barlow"/>
                <a:ea typeface="Barlow"/>
                <a:cs typeface="Barlow"/>
                <a:sym typeface="Barlow"/>
              </a:rPr>
              <a:t>We use attributes to create PLP pages. For example, this link would take you to all 2 wheeled luggage, if your product was missing the 2 wheel tag, then it will not show on that page.</a:t>
            </a:r>
            <a:endParaRPr sz="1000">
              <a:solidFill>
                <a:schemeClr val="dk2"/>
              </a:solidFill>
              <a:latin typeface="Barlow"/>
              <a:ea typeface="Barlow"/>
              <a:cs typeface="Barlow"/>
              <a:sym typeface="Barlow"/>
            </a:endParaRPr>
          </a:p>
        </p:txBody>
      </p:sp>
      <p:cxnSp>
        <p:nvCxnSpPr>
          <p:cNvPr id="99" name="Google Shape;99;p17"/>
          <p:cNvCxnSpPr/>
          <p:nvPr/>
        </p:nvCxnSpPr>
        <p:spPr>
          <a:xfrm flipH="1">
            <a:off x="3028825" y="2009700"/>
            <a:ext cx="3503700" cy="9600"/>
          </a:xfrm>
          <a:prstGeom prst="straightConnector1">
            <a:avLst/>
          </a:prstGeom>
          <a:noFill/>
          <a:ln cap="flat" cmpd="sng" w="9525">
            <a:solidFill>
              <a:schemeClr val="dk2"/>
            </a:solidFill>
            <a:prstDash val="solid"/>
            <a:round/>
            <a:headEnd len="med" w="med" type="none"/>
            <a:tailEnd len="med" w="med" type="triangle"/>
          </a:ln>
        </p:spPr>
      </p:cxnSp>
      <p:cxnSp>
        <p:nvCxnSpPr>
          <p:cNvPr id="100" name="Google Shape;100;p17"/>
          <p:cNvCxnSpPr/>
          <p:nvPr/>
        </p:nvCxnSpPr>
        <p:spPr>
          <a:xfrm rot="10800000">
            <a:off x="1171500" y="2705175"/>
            <a:ext cx="9600" cy="219000"/>
          </a:xfrm>
          <a:prstGeom prst="straightConnector1">
            <a:avLst/>
          </a:prstGeom>
          <a:noFill/>
          <a:ln cap="flat" cmpd="sng" w="9525">
            <a:solidFill>
              <a:schemeClr val="dk2"/>
            </a:solidFill>
            <a:prstDash val="solid"/>
            <a:round/>
            <a:headEnd len="med" w="med" type="none"/>
            <a:tailEnd len="med" w="med" type="triangle"/>
          </a:ln>
        </p:spPr>
      </p:cxnSp>
      <p:cxnSp>
        <p:nvCxnSpPr>
          <p:cNvPr id="101" name="Google Shape;101;p17"/>
          <p:cNvCxnSpPr/>
          <p:nvPr/>
        </p:nvCxnSpPr>
        <p:spPr>
          <a:xfrm flipH="1" rot="10800000">
            <a:off x="1171575" y="2895450"/>
            <a:ext cx="5334000" cy="19200"/>
          </a:xfrm>
          <a:prstGeom prst="straightConnector1">
            <a:avLst/>
          </a:prstGeom>
          <a:noFill/>
          <a:ln cap="flat" cmpd="sng" w="9525">
            <a:solidFill>
              <a:schemeClr val="dk2"/>
            </a:solidFill>
            <a:prstDash val="solid"/>
            <a:round/>
            <a:headEnd len="med" w="med" type="none"/>
            <a:tailEnd len="med" w="med" type="none"/>
          </a:ln>
        </p:spPr>
      </p:cxnSp>
      <p:sp>
        <p:nvSpPr>
          <p:cNvPr id="102" name="Google Shape;102;p17"/>
          <p:cNvSpPr txBox="1"/>
          <p:nvPr/>
        </p:nvSpPr>
        <p:spPr>
          <a:xfrm>
            <a:off x="6608725" y="2583300"/>
            <a:ext cx="2432400" cy="154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Barlow"/>
                <a:ea typeface="Barlow"/>
                <a:cs typeface="Barlow"/>
                <a:sym typeface="Barlow"/>
              </a:rPr>
              <a:t>As above, failure to fill out recommended fields may omit your product from being captured within our filters.</a:t>
            </a:r>
            <a:endParaRPr sz="1000">
              <a:solidFill>
                <a:schemeClr val="dk2"/>
              </a:solidFill>
              <a:latin typeface="Barlow"/>
              <a:ea typeface="Barlow"/>
              <a:cs typeface="Barlow"/>
              <a:sym typeface="Barlow"/>
            </a:endParaRPr>
          </a:p>
          <a:p>
            <a:pPr indent="0" lvl="0" marL="0" rtl="0" algn="l">
              <a:spcBef>
                <a:spcPts val="1000"/>
              </a:spcBef>
              <a:spcAft>
                <a:spcPts val="1000"/>
              </a:spcAft>
              <a:buNone/>
            </a:pPr>
            <a:r>
              <a:rPr lang="en" sz="1000">
                <a:solidFill>
                  <a:schemeClr val="dk2"/>
                </a:solidFill>
                <a:latin typeface="Barlow"/>
                <a:ea typeface="Barlow"/>
                <a:cs typeface="Barlow"/>
                <a:sym typeface="Barlow"/>
              </a:rPr>
              <a:t>We have marked required fields for basic navigation but the onus is on you to give us more detailed information</a:t>
            </a:r>
            <a:r>
              <a:rPr lang="en" sz="1000">
                <a:solidFill>
                  <a:schemeClr val="dk2"/>
                </a:solidFill>
                <a:latin typeface="Barlow"/>
                <a:ea typeface="Barlow"/>
                <a:cs typeface="Barlow"/>
                <a:sym typeface="Barlow"/>
              </a:rPr>
              <a:t>,</a:t>
            </a:r>
            <a:r>
              <a:rPr lang="en" sz="1000">
                <a:solidFill>
                  <a:schemeClr val="dk2"/>
                </a:solidFill>
                <a:latin typeface="Barlow"/>
                <a:ea typeface="Barlow"/>
                <a:cs typeface="Barlow"/>
                <a:sym typeface="Barlow"/>
              </a:rPr>
              <a:t> often from dropdown options, within the recommended fields.</a:t>
            </a:r>
            <a:endParaRPr sz="1000">
              <a:solidFill>
                <a:schemeClr val="dk2"/>
              </a:solidFill>
              <a:latin typeface="Barlow"/>
              <a:ea typeface="Barlow"/>
              <a:cs typeface="Barlow"/>
              <a:sym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8"/>
          <p:cNvPicPr preferRelativeResize="0"/>
          <p:nvPr/>
        </p:nvPicPr>
        <p:blipFill>
          <a:blip r:embed="rId3">
            <a:alphaModFix/>
          </a:blip>
          <a:stretch>
            <a:fillRect/>
          </a:stretch>
        </p:blipFill>
        <p:spPr>
          <a:xfrm>
            <a:off x="819500" y="720575"/>
            <a:ext cx="5368501" cy="3948176"/>
          </a:xfrm>
          <a:prstGeom prst="rect">
            <a:avLst/>
          </a:prstGeom>
          <a:noFill/>
          <a:ln>
            <a:noFill/>
          </a:ln>
        </p:spPr>
      </p:pic>
      <p:sp>
        <p:nvSpPr>
          <p:cNvPr id="108" name="Google Shape;108;p18"/>
          <p:cNvSpPr/>
          <p:nvPr/>
        </p:nvSpPr>
        <p:spPr>
          <a:xfrm>
            <a:off x="0" y="4749850"/>
            <a:ext cx="9144000" cy="413400"/>
          </a:xfrm>
          <a:prstGeom prst="rect">
            <a:avLst/>
          </a:prstGeom>
          <a:solidFill>
            <a:srgbClr val="000000">
              <a:alpha val="5030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09" name="Google Shape;109;p18"/>
          <p:cNvPicPr preferRelativeResize="0"/>
          <p:nvPr/>
        </p:nvPicPr>
        <p:blipFill>
          <a:blip r:embed="rId4">
            <a:alphaModFix/>
          </a:blip>
          <a:stretch>
            <a:fillRect/>
          </a:stretch>
        </p:blipFill>
        <p:spPr>
          <a:xfrm>
            <a:off x="7597317" y="4850432"/>
            <a:ext cx="967202" cy="192431"/>
          </a:xfrm>
          <a:prstGeom prst="rect">
            <a:avLst/>
          </a:prstGeom>
          <a:noFill/>
          <a:ln>
            <a:noFill/>
          </a:ln>
        </p:spPr>
      </p:pic>
      <p:sp>
        <p:nvSpPr>
          <p:cNvPr id="110" name="Google Shape;110;p18"/>
          <p:cNvSpPr txBox="1"/>
          <p:nvPr/>
        </p:nvSpPr>
        <p:spPr>
          <a:xfrm>
            <a:off x="737950" y="188875"/>
            <a:ext cx="81606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Barlow Black"/>
                <a:ea typeface="Barlow Black"/>
                <a:cs typeface="Barlow Black"/>
                <a:sym typeface="Barlow Black"/>
              </a:rPr>
              <a:t>PRODUCT DISPLAY PAGE</a:t>
            </a:r>
            <a:endParaRPr sz="3300">
              <a:latin typeface="Barlow Black"/>
              <a:ea typeface="Barlow Black"/>
              <a:cs typeface="Barlow Black"/>
              <a:sym typeface="Barlow Black"/>
            </a:endParaRPr>
          </a:p>
        </p:txBody>
      </p:sp>
      <p:sp>
        <p:nvSpPr>
          <p:cNvPr id="111" name="Google Shape;111;p18"/>
          <p:cNvSpPr txBox="1"/>
          <p:nvPr/>
        </p:nvSpPr>
        <p:spPr>
          <a:xfrm>
            <a:off x="6022500" y="4486225"/>
            <a:ext cx="31215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600" u="sng">
                <a:solidFill>
                  <a:schemeClr val="accent5"/>
                </a:solidFill>
                <a:latin typeface="Barlow"/>
                <a:ea typeface="Barlow"/>
                <a:cs typeface="Barlow"/>
                <a:sym typeface="Barlow"/>
                <a:hlinkClick r:id="rId5">
                  <a:extLst>
                    <a:ext uri="{A12FA001-AC4F-418D-AE19-62706E023703}">
                      <ahyp:hlinkClr val="tx"/>
                    </a:ext>
                  </a:extLst>
                </a:hlinkClick>
              </a:rPr>
              <a:t>https://www.absolute-snow.co.uk/absolute-split-roller-120l-wheeled-luggage?v=374688</a:t>
            </a:r>
            <a:endParaRPr sz="800"/>
          </a:p>
        </p:txBody>
      </p:sp>
      <p:cxnSp>
        <p:nvCxnSpPr>
          <p:cNvPr id="112" name="Google Shape;112;p18"/>
          <p:cNvCxnSpPr/>
          <p:nvPr/>
        </p:nvCxnSpPr>
        <p:spPr>
          <a:xfrm rot="10800000">
            <a:off x="4892150" y="1971425"/>
            <a:ext cx="1622400" cy="8100"/>
          </a:xfrm>
          <a:prstGeom prst="straightConnector1">
            <a:avLst/>
          </a:prstGeom>
          <a:noFill/>
          <a:ln cap="flat" cmpd="sng" w="9525">
            <a:solidFill>
              <a:schemeClr val="dk2"/>
            </a:solidFill>
            <a:prstDash val="solid"/>
            <a:round/>
            <a:headEnd len="med" w="med" type="none"/>
            <a:tailEnd len="med" w="med" type="triangle"/>
          </a:ln>
        </p:spPr>
      </p:cxnSp>
      <p:cxnSp>
        <p:nvCxnSpPr>
          <p:cNvPr id="113" name="Google Shape;113;p18"/>
          <p:cNvCxnSpPr/>
          <p:nvPr/>
        </p:nvCxnSpPr>
        <p:spPr>
          <a:xfrm flipH="1">
            <a:off x="5498750" y="1306150"/>
            <a:ext cx="1015800" cy="6300"/>
          </a:xfrm>
          <a:prstGeom prst="straightConnector1">
            <a:avLst/>
          </a:prstGeom>
          <a:noFill/>
          <a:ln cap="flat" cmpd="sng" w="9525">
            <a:solidFill>
              <a:schemeClr val="dk2"/>
            </a:solidFill>
            <a:prstDash val="solid"/>
            <a:round/>
            <a:headEnd len="med" w="med" type="none"/>
            <a:tailEnd len="med" w="med" type="triangle"/>
          </a:ln>
        </p:spPr>
      </p:cxnSp>
      <p:cxnSp>
        <p:nvCxnSpPr>
          <p:cNvPr id="114" name="Google Shape;114;p18"/>
          <p:cNvCxnSpPr/>
          <p:nvPr/>
        </p:nvCxnSpPr>
        <p:spPr>
          <a:xfrm rot="10800000">
            <a:off x="5748650" y="2843975"/>
            <a:ext cx="765900" cy="3600"/>
          </a:xfrm>
          <a:prstGeom prst="straightConnector1">
            <a:avLst/>
          </a:prstGeom>
          <a:noFill/>
          <a:ln cap="flat" cmpd="sng" w="9525">
            <a:solidFill>
              <a:schemeClr val="dk2"/>
            </a:solidFill>
            <a:prstDash val="solid"/>
            <a:round/>
            <a:headEnd len="med" w="med" type="none"/>
            <a:tailEnd len="med" w="med" type="triangle"/>
          </a:ln>
        </p:spPr>
      </p:cxnSp>
      <p:sp>
        <p:nvSpPr>
          <p:cNvPr id="115" name="Google Shape;115;p18"/>
          <p:cNvSpPr txBox="1"/>
          <p:nvPr/>
        </p:nvSpPr>
        <p:spPr>
          <a:xfrm>
            <a:off x="6572800" y="986050"/>
            <a:ext cx="2432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000">
                <a:solidFill>
                  <a:schemeClr val="dk2"/>
                </a:solidFill>
                <a:latin typeface="Barlow"/>
                <a:ea typeface="Barlow"/>
                <a:cs typeface="Barlow"/>
                <a:sym typeface="Barlow"/>
              </a:rPr>
              <a:t>This auto splits off the brand name, you are required to </a:t>
            </a:r>
            <a:r>
              <a:rPr lang="en" sz="1000" u="sng">
                <a:solidFill>
                  <a:schemeClr val="dk2"/>
                </a:solidFill>
                <a:latin typeface="Barlow"/>
                <a:ea typeface="Barlow"/>
                <a:cs typeface="Barlow"/>
                <a:sym typeface="Barlow"/>
              </a:rPr>
              <a:t>include</a:t>
            </a:r>
            <a:r>
              <a:rPr lang="en" sz="1000">
                <a:solidFill>
                  <a:schemeClr val="dk2"/>
                </a:solidFill>
                <a:latin typeface="Barlow"/>
                <a:ea typeface="Barlow"/>
                <a:cs typeface="Barlow"/>
                <a:sym typeface="Barlow"/>
              </a:rPr>
              <a:t> brand in the </a:t>
            </a:r>
            <a:r>
              <a:rPr b="1" lang="en" sz="1000">
                <a:solidFill>
                  <a:schemeClr val="dk2"/>
                </a:solidFill>
                <a:latin typeface="Barlow"/>
                <a:ea typeface="Barlow"/>
                <a:cs typeface="Barlow"/>
                <a:sym typeface="Barlow"/>
              </a:rPr>
              <a:t>Title</a:t>
            </a:r>
            <a:r>
              <a:rPr lang="en" sz="1000">
                <a:solidFill>
                  <a:schemeClr val="dk2"/>
                </a:solidFill>
                <a:latin typeface="Barlow"/>
                <a:ea typeface="Barlow"/>
                <a:cs typeface="Barlow"/>
                <a:sym typeface="Barlow"/>
              </a:rPr>
              <a:t> field eg: Absolute Split Roller 120L Wheeled Luggage</a:t>
            </a:r>
            <a:endParaRPr sz="1200"/>
          </a:p>
        </p:txBody>
      </p:sp>
      <p:sp>
        <p:nvSpPr>
          <p:cNvPr id="116" name="Google Shape;116;p18"/>
          <p:cNvSpPr txBox="1"/>
          <p:nvPr/>
        </p:nvSpPr>
        <p:spPr>
          <a:xfrm>
            <a:off x="6572800" y="1728425"/>
            <a:ext cx="2432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000">
                <a:solidFill>
                  <a:schemeClr val="dk2"/>
                </a:solidFill>
                <a:latin typeface="Barlow"/>
                <a:ea typeface="Barlow"/>
                <a:cs typeface="Barlow"/>
                <a:sym typeface="Barlow"/>
              </a:rPr>
              <a:t>Size Exact</a:t>
            </a:r>
            <a:r>
              <a:rPr lang="en" sz="1000">
                <a:solidFill>
                  <a:schemeClr val="dk2"/>
                </a:solidFill>
                <a:latin typeface="Barlow"/>
                <a:ea typeface="Barlow"/>
                <a:cs typeface="Barlow"/>
                <a:sym typeface="Barlow"/>
              </a:rPr>
              <a:t>: 120L</a:t>
            </a:r>
            <a:br>
              <a:rPr lang="en" sz="1000">
                <a:solidFill>
                  <a:schemeClr val="dk2"/>
                </a:solidFill>
                <a:latin typeface="Barlow"/>
                <a:ea typeface="Barlow"/>
                <a:cs typeface="Barlow"/>
                <a:sym typeface="Barlow"/>
              </a:rPr>
            </a:br>
            <a:r>
              <a:rPr b="1" lang="en" sz="1000">
                <a:solidFill>
                  <a:schemeClr val="dk2"/>
                </a:solidFill>
                <a:latin typeface="Barlow"/>
                <a:ea typeface="Barlow"/>
                <a:cs typeface="Barlow"/>
                <a:sym typeface="Barlow"/>
              </a:rPr>
              <a:t>Size Description</a:t>
            </a:r>
            <a:r>
              <a:rPr lang="en" sz="1000">
                <a:solidFill>
                  <a:schemeClr val="dk2"/>
                </a:solidFill>
                <a:latin typeface="Barlow"/>
                <a:ea typeface="Barlow"/>
                <a:cs typeface="Barlow"/>
                <a:sym typeface="Barlow"/>
              </a:rPr>
              <a:t>: 120 Litres</a:t>
            </a:r>
            <a:endParaRPr sz="1200">
              <a:latin typeface="Barlow"/>
              <a:ea typeface="Barlow"/>
              <a:cs typeface="Barlow"/>
              <a:sym typeface="Barlow"/>
            </a:endParaRPr>
          </a:p>
        </p:txBody>
      </p:sp>
      <p:sp>
        <p:nvSpPr>
          <p:cNvPr id="117" name="Google Shape;117;p18"/>
          <p:cNvSpPr txBox="1"/>
          <p:nvPr/>
        </p:nvSpPr>
        <p:spPr>
          <a:xfrm>
            <a:off x="6572800" y="2676425"/>
            <a:ext cx="2432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000">
                <a:solidFill>
                  <a:schemeClr val="dk2"/>
                </a:solidFill>
                <a:latin typeface="Barlow"/>
                <a:ea typeface="Barlow"/>
                <a:cs typeface="Barlow"/>
                <a:sym typeface="Barlow"/>
              </a:rPr>
              <a:t>Short Description</a:t>
            </a:r>
            <a:r>
              <a:rPr lang="en" sz="1000">
                <a:solidFill>
                  <a:schemeClr val="dk2"/>
                </a:solidFill>
                <a:latin typeface="Barlow"/>
                <a:ea typeface="Barlow"/>
                <a:cs typeface="Barlow"/>
                <a:sym typeface="Barlow"/>
              </a:rPr>
              <a:t> shows here</a:t>
            </a:r>
            <a:endParaRPr sz="1200">
              <a:latin typeface="Barlow"/>
              <a:ea typeface="Barlow"/>
              <a:cs typeface="Barlow"/>
              <a:sym typeface="Barlow"/>
            </a:endParaRPr>
          </a:p>
        </p:txBody>
      </p:sp>
      <p:cxnSp>
        <p:nvCxnSpPr>
          <p:cNvPr id="118" name="Google Shape;118;p18"/>
          <p:cNvCxnSpPr/>
          <p:nvPr/>
        </p:nvCxnSpPr>
        <p:spPr>
          <a:xfrm rot="10800000">
            <a:off x="6131475" y="3451275"/>
            <a:ext cx="374100" cy="6300"/>
          </a:xfrm>
          <a:prstGeom prst="straightConnector1">
            <a:avLst/>
          </a:prstGeom>
          <a:noFill/>
          <a:ln cap="flat" cmpd="sng" w="9525">
            <a:solidFill>
              <a:schemeClr val="dk2"/>
            </a:solidFill>
            <a:prstDash val="solid"/>
            <a:round/>
            <a:headEnd len="med" w="med" type="none"/>
            <a:tailEnd len="med" w="med" type="triangle"/>
          </a:ln>
        </p:spPr>
      </p:cxnSp>
      <p:sp>
        <p:nvSpPr>
          <p:cNvPr id="119" name="Google Shape;119;p18"/>
          <p:cNvSpPr txBox="1"/>
          <p:nvPr/>
        </p:nvSpPr>
        <p:spPr>
          <a:xfrm>
            <a:off x="6572800" y="3316075"/>
            <a:ext cx="2432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000">
                <a:solidFill>
                  <a:schemeClr val="dk2"/>
                </a:solidFill>
                <a:latin typeface="Barlow"/>
                <a:ea typeface="Barlow"/>
                <a:cs typeface="Barlow"/>
                <a:sym typeface="Barlow"/>
              </a:rPr>
              <a:t>Possible to highlight promotions</a:t>
            </a:r>
            <a:endParaRPr sz="1200">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9"/>
          <p:cNvPicPr preferRelativeResize="0"/>
          <p:nvPr/>
        </p:nvPicPr>
        <p:blipFill>
          <a:blip r:embed="rId3">
            <a:alphaModFix/>
          </a:blip>
          <a:stretch>
            <a:fillRect/>
          </a:stretch>
        </p:blipFill>
        <p:spPr>
          <a:xfrm>
            <a:off x="843725" y="778825"/>
            <a:ext cx="1618875" cy="3918475"/>
          </a:xfrm>
          <a:prstGeom prst="rect">
            <a:avLst/>
          </a:prstGeom>
          <a:noFill/>
          <a:ln>
            <a:noFill/>
          </a:ln>
        </p:spPr>
      </p:pic>
      <p:sp>
        <p:nvSpPr>
          <p:cNvPr id="125" name="Google Shape;125;p19"/>
          <p:cNvSpPr/>
          <p:nvPr/>
        </p:nvSpPr>
        <p:spPr>
          <a:xfrm>
            <a:off x="0" y="4749850"/>
            <a:ext cx="9144000" cy="413400"/>
          </a:xfrm>
          <a:prstGeom prst="rect">
            <a:avLst/>
          </a:prstGeom>
          <a:solidFill>
            <a:srgbClr val="000000">
              <a:alpha val="5030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26" name="Google Shape;126;p19"/>
          <p:cNvPicPr preferRelativeResize="0"/>
          <p:nvPr/>
        </p:nvPicPr>
        <p:blipFill>
          <a:blip r:embed="rId4">
            <a:alphaModFix/>
          </a:blip>
          <a:stretch>
            <a:fillRect/>
          </a:stretch>
        </p:blipFill>
        <p:spPr>
          <a:xfrm>
            <a:off x="7597317" y="4850432"/>
            <a:ext cx="967202" cy="192431"/>
          </a:xfrm>
          <a:prstGeom prst="rect">
            <a:avLst/>
          </a:prstGeom>
          <a:noFill/>
          <a:ln>
            <a:noFill/>
          </a:ln>
        </p:spPr>
      </p:pic>
      <p:sp>
        <p:nvSpPr>
          <p:cNvPr id="127" name="Google Shape;127;p19"/>
          <p:cNvSpPr txBox="1"/>
          <p:nvPr/>
        </p:nvSpPr>
        <p:spPr>
          <a:xfrm>
            <a:off x="737950" y="188875"/>
            <a:ext cx="81606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Barlow Black"/>
                <a:ea typeface="Barlow Black"/>
                <a:cs typeface="Barlow Black"/>
                <a:sym typeface="Barlow Black"/>
              </a:rPr>
              <a:t>PRODUCT DISPLAY PAGE</a:t>
            </a:r>
            <a:endParaRPr sz="3300">
              <a:latin typeface="Barlow Black"/>
              <a:ea typeface="Barlow Black"/>
              <a:cs typeface="Barlow Black"/>
              <a:sym typeface="Barlow Black"/>
            </a:endParaRPr>
          </a:p>
        </p:txBody>
      </p:sp>
      <p:sp>
        <p:nvSpPr>
          <p:cNvPr id="128" name="Google Shape;128;p19"/>
          <p:cNvSpPr txBox="1"/>
          <p:nvPr/>
        </p:nvSpPr>
        <p:spPr>
          <a:xfrm>
            <a:off x="3602125" y="1430525"/>
            <a:ext cx="3082800" cy="167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Barlow"/>
                <a:ea typeface="Barlow"/>
                <a:cs typeface="Barlow"/>
                <a:sym typeface="Barlow"/>
              </a:rPr>
              <a:t>Additional images show the product from all angles and includes detailed shots.</a:t>
            </a:r>
            <a:endParaRPr sz="1200">
              <a:solidFill>
                <a:schemeClr val="dk2"/>
              </a:solidFill>
              <a:latin typeface="Barlow"/>
              <a:ea typeface="Barlow"/>
              <a:cs typeface="Barlow"/>
              <a:sym typeface="Barlow"/>
            </a:endParaRPr>
          </a:p>
          <a:p>
            <a:pPr indent="-304800" lvl="0" marL="457200" rtl="0" algn="l">
              <a:spcBef>
                <a:spcPts val="1000"/>
              </a:spcBef>
              <a:spcAft>
                <a:spcPts val="0"/>
              </a:spcAft>
              <a:buClr>
                <a:schemeClr val="dk2"/>
              </a:buClr>
              <a:buSzPts val="1200"/>
              <a:buFont typeface="Barlow"/>
              <a:buChar char="●"/>
            </a:pPr>
            <a:r>
              <a:rPr lang="en" sz="1200">
                <a:solidFill>
                  <a:schemeClr val="dk2"/>
                </a:solidFill>
                <a:latin typeface="Barlow"/>
                <a:ea typeface="Barlow"/>
                <a:cs typeface="Barlow"/>
                <a:sym typeface="Barlow"/>
              </a:rPr>
              <a:t>White Backgrounds</a:t>
            </a:r>
            <a:endParaRPr sz="1200">
              <a:solidFill>
                <a:schemeClr val="dk2"/>
              </a:solidFill>
              <a:latin typeface="Barlow"/>
              <a:ea typeface="Barlow"/>
              <a:cs typeface="Barlow"/>
              <a:sym typeface="Barlow"/>
            </a:endParaRPr>
          </a:p>
          <a:p>
            <a:pPr indent="-304800" lvl="0" marL="457200" rtl="0" algn="l">
              <a:spcBef>
                <a:spcPts val="0"/>
              </a:spcBef>
              <a:spcAft>
                <a:spcPts val="0"/>
              </a:spcAft>
              <a:buClr>
                <a:schemeClr val="dk2"/>
              </a:buClr>
              <a:buSzPts val="1200"/>
              <a:buFont typeface="Barlow"/>
              <a:buChar char="●"/>
            </a:pPr>
            <a:r>
              <a:rPr lang="en" sz="1200">
                <a:solidFill>
                  <a:schemeClr val="dk2"/>
                </a:solidFill>
                <a:latin typeface="Barlow"/>
                <a:ea typeface="Barlow"/>
                <a:cs typeface="Barlow"/>
                <a:sym typeface="Barlow"/>
              </a:rPr>
              <a:t>2000x2000px </a:t>
            </a:r>
            <a:endParaRPr sz="1200">
              <a:solidFill>
                <a:schemeClr val="dk2"/>
              </a:solidFill>
              <a:latin typeface="Barlow"/>
              <a:ea typeface="Barlow"/>
              <a:cs typeface="Barlow"/>
              <a:sym typeface="Barlow"/>
            </a:endParaRPr>
          </a:p>
          <a:p>
            <a:pPr indent="0" lvl="0" marL="0" rtl="0" algn="l">
              <a:spcBef>
                <a:spcPts val="1000"/>
              </a:spcBef>
              <a:spcAft>
                <a:spcPts val="0"/>
              </a:spcAft>
              <a:buNone/>
            </a:pPr>
            <a:r>
              <a:rPr lang="en" sz="1200">
                <a:solidFill>
                  <a:schemeClr val="dk2"/>
                </a:solidFill>
                <a:latin typeface="Barlow"/>
                <a:ea typeface="Barlow"/>
                <a:cs typeface="Barlow"/>
                <a:sym typeface="Barlow"/>
              </a:rPr>
              <a:t>See below for more specific guidelines</a:t>
            </a:r>
            <a:endParaRPr sz="1200">
              <a:solidFill>
                <a:schemeClr val="dk2"/>
              </a:solidFill>
              <a:latin typeface="Barlow"/>
              <a:ea typeface="Barlow"/>
              <a:cs typeface="Barlow"/>
              <a:sym typeface="Barlow"/>
            </a:endParaRPr>
          </a:p>
          <a:p>
            <a:pPr indent="0" lvl="0" marL="0" rtl="0" algn="l">
              <a:spcBef>
                <a:spcPts val="1000"/>
              </a:spcBef>
              <a:spcAft>
                <a:spcPts val="1000"/>
              </a:spcAft>
              <a:buNone/>
            </a:pPr>
            <a:r>
              <a:t/>
            </a:r>
            <a:endParaRPr sz="1200">
              <a:solidFill>
                <a:schemeClr val="dk2"/>
              </a:solidFill>
              <a:latin typeface="Barlow"/>
              <a:ea typeface="Barlow"/>
              <a:cs typeface="Barlow"/>
              <a:sym typeface="Barlow"/>
            </a:endParaRPr>
          </a:p>
        </p:txBody>
      </p:sp>
      <p:sp>
        <p:nvSpPr>
          <p:cNvPr id="129" name="Google Shape;129;p19"/>
          <p:cNvSpPr/>
          <p:nvPr/>
        </p:nvSpPr>
        <p:spPr>
          <a:xfrm>
            <a:off x="3638500" y="2876550"/>
            <a:ext cx="3046500" cy="454500"/>
          </a:xfrm>
          <a:prstGeom prst="roundRect">
            <a:avLst>
              <a:gd fmla="val 16667" name="adj"/>
            </a:avLst>
          </a:prstGeom>
          <a:solidFill>
            <a:srgbClr val="F7F7F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r:id="rId5"/>
              </a:rPr>
              <a:t>Photo Preparation Best Practices</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0"/>
          <p:cNvPicPr preferRelativeResize="0"/>
          <p:nvPr/>
        </p:nvPicPr>
        <p:blipFill>
          <a:blip r:embed="rId3">
            <a:alphaModFix/>
          </a:blip>
          <a:stretch>
            <a:fillRect/>
          </a:stretch>
        </p:blipFill>
        <p:spPr>
          <a:xfrm>
            <a:off x="843725" y="1213015"/>
            <a:ext cx="5670825" cy="2717459"/>
          </a:xfrm>
          <a:prstGeom prst="rect">
            <a:avLst/>
          </a:prstGeom>
          <a:noFill/>
          <a:ln>
            <a:noFill/>
          </a:ln>
        </p:spPr>
      </p:pic>
      <p:sp>
        <p:nvSpPr>
          <p:cNvPr id="135" name="Google Shape;135;p20"/>
          <p:cNvSpPr/>
          <p:nvPr/>
        </p:nvSpPr>
        <p:spPr>
          <a:xfrm>
            <a:off x="0" y="4749850"/>
            <a:ext cx="9144000" cy="413400"/>
          </a:xfrm>
          <a:prstGeom prst="rect">
            <a:avLst/>
          </a:prstGeom>
          <a:solidFill>
            <a:srgbClr val="000000">
              <a:alpha val="5030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36" name="Google Shape;136;p20"/>
          <p:cNvPicPr preferRelativeResize="0"/>
          <p:nvPr/>
        </p:nvPicPr>
        <p:blipFill>
          <a:blip r:embed="rId4">
            <a:alphaModFix/>
          </a:blip>
          <a:stretch>
            <a:fillRect/>
          </a:stretch>
        </p:blipFill>
        <p:spPr>
          <a:xfrm>
            <a:off x="7597317" y="4850432"/>
            <a:ext cx="967202" cy="192431"/>
          </a:xfrm>
          <a:prstGeom prst="rect">
            <a:avLst/>
          </a:prstGeom>
          <a:noFill/>
          <a:ln>
            <a:noFill/>
          </a:ln>
        </p:spPr>
      </p:pic>
      <p:sp>
        <p:nvSpPr>
          <p:cNvPr id="137" name="Google Shape;137;p20"/>
          <p:cNvSpPr txBox="1"/>
          <p:nvPr/>
        </p:nvSpPr>
        <p:spPr>
          <a:xfrm>
            <a:off x="737950" y="188575"/>
            <a:ext cx="81606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Barlow Black"/>
                <a:ea typeface="Barlow Black"/>
                <a:cs typeface="Barlow Black"/>
                <a:sym typeface="Barlow Black"/>
              </a:rPr>
              <a:t>PRODUCT DISPLAY PAGE</a:t>
            </a:r>
            <a:endParaRPr sz="3300">
              <a:latin typeface="Barlow Black"/>
              <a:ea typeface="Barlow Black"/>
              <a:cs typeface="Barlow Black"/>
              <a:sym typeface="Barlow Black"/>
            </a:endParaRPr>
          </a:p>
        </p:txBody>
      </p:sp>
      <p:cxnSp>
        <p:nvCxnSpPr>
          <p:cNvPr id="138" name="Google Shape;138;p20"/>
          <p:cNvCxnSpPr/>
          <p:nvPr/>
        </p:nvCxnSpPr>
        <p:spPr>
          <a:xfrm>
            <a:off x="2604200" y="973525"/>
            <a:ext cx="0" cy="219000"/>
          </a:xfrm>
          <a:prstGeom prst="straightConnector1">
            <a:avLst/>
          </a:prstGeom>
          <a:noFill/>
          <a:ln cap="flat" cmpd="sng" w="9525">
            <a:solidFill>
              <a:schemeClr val="dk2"/>
            </a:solidFill>
            <a:prstDash val="solid"/>
            <a:round/>
            <a:headEnd len="med" w="med" type="none"/>
            <a:tailEnd len="med" w="med" type="triangle"/>
          </a:ln>
        </p:spPr>
      </p:cxnSp>
      <p:cxnSp>
        <p:nvCxnSpPr>
          <p:cNvPr id="139" name="Google Shape;139;p20"/>
          <p:cNvCxnSpPr/>
          <p:nvPr/>
        </p:nvCxnSpPr>
        <p:spPr>
          <a:xfrm>
            <a:off x="2604200" y="973950"/>
            <a:ext cx="3918600" cy="7800"/>
          </a:xfrm>
          <a:prstGeom prst="straightConnector1">
            <a:avLst/>
          </a:prstGeom>
          <a:noFill/>
          <a:ln cap="flat" cmpd="sng" w="9525">
            <a:solidFill>
              <a:schemeClr val="dk2"/>
            </a:solidFill>
            <a:prstDash val="solid"/>
            <a:round/>
            <a:headEnd len="med" w="med" type="none"/>
            <a:tailEnd len="med" w="med" type="none"/>
          </a:ln>
        </p:spPr>
      </p:cxnSp>
      <p:sp>
        <p:nvSpPr>
          <p:cNvPr id="140" name="Google Shape;140;p20"/>
          <p:cNvSpPr txBox="1"/>
          <p:nvPr/>
        </p:nvSpPr>
        <p:spPr>
          <a:xfrm>
            <a:off x="6571250" y="731550"/>
            <a:ext cx="2432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000">
                <a:solidFill>
                  <a:schemeClr val="dk2"/>
                </a:solidFill>
                <a:latin typeface="Barlow"/>
                <a:ea typeface="Barlow"/>
                <a:cs typeface="Barlow"/>
                <a:sym typeface="Barlow"/>
              </a:rPr>
              <a:t>Brand</a:t>
            </a:r>
            <a:r>
              <a:rPr lang="en" sz="1000">
                <a:solidFill>
                  <a:schemeClr val="dk2"/>
                </a:solidFill>
                <a:latin typeface="Barlow"/>
                <a:ea typeface="Barlow"/>
                <a:cs typeface="Barlow"/>
                <a:sym typeface="Barlow"/>
              </a:rPr>
              <a:t>: Absolute</a:t>
            </a:r>
            <a:br>
              <a:rPr lang="en" sz="1000">
                <a:solidFill>
                  <a:schemeClr val="dk2"/>
                </a:solidFill>
                <a:latin typeface="Barlow"/>
                <a:ea typeface="Barlow"/>
                <a:cs typeface="Barlow"/>
                <a:sym typeface="Barlow"/>
              </a:rPr>
            </a:br>
            <a:r>
              <a:rPr b="1" lang="en" sz="1000">
                <a:solidFill>
                  <a:schemeClr val="dk2"/>
                </a:solidFill>
                <a:latin typeface="Barlow"/>
                <a:ea typeface="Barlow"/>
                <a:cs typeface="Barlow"/>
                <a:sym typeface="Barlow"/>
              </a:rPr>
              <a:t>Model</a:t>
            </a:r>
            <a:r>
              <a:rPr lang="en" sz="1000">
                <a:solidFill>
                  <a:schemeClr val="dk2"/>
                </a:solidFill>
                <a:latin typeface="Barlow"/>
                <a:ea typeface="Barlow"/>
                <a:cs typeface="Barlow"/>
                <a:sym typeface="Barlow"/>
              </a:rPr>
              <a:t>: Split Roller 120L</a:t>
            </a:r>
            <a:endParaRPr sz="1000">
              <a:solidFill>
                <a:schemeClr val="dk2"/>
              </a:solidFill>
              <a:latin typeface="Barlow"/>
              <a:ea typeface="Barlow"/>
              <a:cs typeface="Barlow"/>
              <a:sym typeface="Barlow"/>
            </a:endParaRPr>
          </a:p>
        </p:txBody>
      </p:sp>
      <p:cxnSp>
        <p:nvCxnSpPr>
          <p:cNvPr id="141" name="Google Shape;141;p20"/>
          <p:cNvCxnSpPr/>
          <p:nvPr/>
        </p:nvCxnSpPr>
        <p:spPr>
          <a:xfrm rot="10800000">
            <a:off x="5906150" y="1653400"/>
            <a:ext cx="608400" cy="4800"/>
          </a:xfrm>
          <a:prstGeom prst="straightConnector1">
            <a:avLst/>
          </a:prstGeom>
          <a:noFill/>
          <a:ln cap="flat" cmpd="sng" w="9525">
            <a:solidFill>
              <a:schemeClr val="dk2"/>
            </a:solidFill>
            <a:prstDash val="solid"/>
            <a:round/>
            <a:headEnd len="med" w="med" type="none"/>
            <a:tailEnd len="med" w="med" type="triangle"/>
          </a:ln>
        </p:spPr>
      </p:cxnSp>
      <p:sp>
        <p:nvSpPr>
          <p:cNvPr id="142" name="Google Shape;142;p20"/>
          <p:cNvSpPr txBox="1"/>
          <p:nvPr/>
        </p:nvSpPr>
        <p:spPr>
          <a:xfrm>
            <a:off x="6571250" y="1222125"/>
            <a:ext cx="2432400" cy="139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Barlow"/>
                <a:ea typeface="Barlow"/>
                <a:cs typeface="Barlow"/>
                <a:sym typeface="Barlow"/>
              </a:rPr>
              <a:t>The Lowdown is auto populated based on attributes, the more you answer within the product set up sheet, the more complete the product profile will look.</a:t>
            </a:r>
            <a:endParaRPr sz="1000">
              <a:solidFill>
                <a:schemeClr val="dk2"/>
              </a:solidFill>
              <a:latin typeface="Barlow"/>
              <a:ea typeface="Barlow"/>
              <a:cs typeface="Barlow"/>
              <a:sym typeface="Barlow"/>
            </a:endParaRPr>
          </a:p>
          <a:p>
            <a:pPr indent="0" lvl="0" marL="0" rtl="0" algn="l">
              <a:spcBef>
                <a:spcPts val="1000"/>
              </a:spcBef>
              <a:spcAft>
                <a:spcPts val="1000"/>
              </a:spcAft>
              <a:buNone/>
            </a:pPr>
            <a:r>
              <a:rPr lang="en" sz="1000">
                <a:solidFill>
                  <a:schemeClr val="dk2"/>
                </a:solidFill>
                <a:latin typeface="Barlow"/>
                <a:ea typeface="Barlow"/>
                <a:cs typeface="Barlow"/>
                <a:sym typeface="Barlow"/>
              </a:rPr>
              <a:t>It will add consistency with our own products and make it easier for the customer to compare their options.</a:t>
            </a:r>
            <a:endParaRPr sz="1000">
              <a:solidFill>
                <a:schemeClr val="dk2"/>
              </a:solidFill>
              <a:latin typeface="Barlow"/>
              <a:ea typeface="Barlow"/>
              <a:cs typeface="Barlow"/>
              <a:sym typeface="Barlow"/>
            </a:endParaRPr>
          </a:p>
        </p:txBody>
      </p:sp>
      <p:cxnSp>
        <p:nvCxnSpPr>
          <p:cNvPr id="143" name="Google Shape;143;p20"/>
          <p:cNvCxnSpPr/>
          <p:nvPr/>
        </p:nvCxnSpPr>
        <p:spPr>
          <a:xfrm rot="10800000">
            <a:off x="2847350" y="3428400"/>
            <a:ext cx="3659100" cy="3300"/>
          </a:xfrm>
          <a:prstGeom prst="straightConnector1">
            <a:avLst/>
          </a:prstGeom>
          <a:noFill/>
          <a:ln cap="flat" cmpd="sng" w="9525">
            <a:solidFill>
              <a:schemeClr val="dk2"/>
            </a:solidFill>
            <a:prstDash val="solid"/>
            <a:round/>
            <a:headEnd len="med" w="med" type="none"/>
            <a:tailEnd len="med" w="med" type="triangle"/>
          </a:ln>
        </p:spPr>
      </p:cxnSp>
      <p:sp>
        <p:nvSpPr>
          <p:cNvPr id="144" name="Google Shape;144;p20"/>
          <p:cNvSpPr txBox="1"/>
          <p:nvPr/>
        </p:nvSpPr>
        <p:spPr>
          <a:xfrm>
            <a:off x="6571250" y="3260700"/>
            <a:ext cx="24324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000">
                <a:solidFill>
                  <a:schemeClr val="dk2"/>
                </a:solidFill>
                <a:latin typeface="Barlow"/>
                <a:ea typeface="Barlow"/>
                <a:cs typeface="Barlow"/>
                <a:sym typeface="Barlow"/>
              </a:rPr>
              <a:t>Long Description </a:t>
            </a:r>
            <a:r>
              <a:rPr lang="en" sz="1000">
                <a:solidFill>
                  <a:schemeClr val="dk2"/>
                </a:solidFill>
                <a:latin typeface="Barlow"/>
                <a:ea typeface="Barlow"/>
                <a:cs typeface="Barlow"/>
                <a:sym typeface="Barlow"/>
              </a:rPr>
              <a:t>Ideally, this would be unique content eg. not simply copy pasted from an existing site but we understand time constraints may make that impossible.</a:t>
            </a:r>
            <a:endParaRPr sz="1000">
              <a:solidFill>
                <a:schemeClr val="dk2"/>
              </a:solidFill>
              <a:latin typeface="Barlow"/>
              <a:ea typeface="Barlow"/>
              <a:cs typeface="Barlow"/>
              <a:sym typeface="Barlow"/>
            </a:endParaRPr>
          </a:p>
        </p:txBody>
      </p:sp>
      <p:sp>
        <p:nvSpPr>
          <p:cNvPr id="145" name="Google Shape;145;p20"/>
          <p:cNvSpPr/>
          <p:nvPr/>
        </p:nvSpPr>
        <p:spPr>
          <a:xfrm>
            <a:off x="4261525" y="2097050"/>
            <a:ext cx="2160000" cy="1282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a:ea typeface="Barlow"/>
                <a:cs typeface="Barlow"/>
                <a:sym typeface="Barlow"/>
              </a:rPr>
              <a:t>This bit is the Product Features on the upload sheet as: USP title and USP description. See next slide for details.</a:t>
            </a:r>
            <a:endParaRPr sz="1200">
              <a:solidFill>
                <a:srgbClr val="666666"/>
              </a:solidFill>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p:nvPr/>
        </p:nvSpPr>
        <p:spPr>
          <a:xfrm>
            <a:off x="0" y="4749850"/>
            <a:ext cx="9144000" cy="413400"/>
          </a:xfrm>
          <a:prstGeom prst="rect">
            <a:avLst/>
          </a:prstGeom>
          <a:solidFill>
            <a:srgbClr val="000000">
              <a:alpha val="50309"/>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51" name="Google Shape;151;p21"/>
          <p:cNvPicPr preferRelativeResize="0"/>
          <p:nvPr/>
        </p:nvPicPr>
        <p:blipFill>
          <a:blip r:embed="rId3">
            <a:alphaModFix/>
          </a:blip>
          <a:stretch>
            <a:fillRect/>
          </a:stretch>
        </p:blipFill>
        <p:spPr>
          <a:xfrm>
            <a:off x="7597317" y="4850432"/>
            <a:ext cx="967202" cy="192431"/>
          </a:xfrm>
          <a:prstGeom prst="rect">
            <a:avLst/>
          </a:prstGeom>
          <a:noFill/>
          <a:ln>
            <a:noFill/>
          </a:ln>
        </p:spPr>
      </p:pic>
      <p:sp>
        <p:nvSpPr>
          <p:cNvPr id="152" name="Google Shape;152;p21"/>
          <p:cNvSpPr txBox="1"/>
          <p:nvPr/>
        </p:nvSpPr>
        <p:spPr>
          <a:xfrm>
            <a:off x="737950" y="188575"/>
            <a:ext cx="81606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Barlow Black"/>
                <a:ea typeface="Barlow Black"/>
                <a:cs typeface="Barlow Black"/>
                <a:sym typeface="Barlow Black"/>
              </a:rPr>
              <a:t>PRODUCT DISPLAY PAGE</a:t>
            </a:r>
            <a:endParaRPr sz="3300">
              <a:latin typeface="Barlow Black"/>
              <a:ea typeface="Barlow Black"/>
              <a:cs typeface="Barlow Black"/>
              <a:sym typeface="Barlow Black"/>
            </a:endParaRPr>
          </a:p>
        </p:txBody>
      </p:sp>
      <p:sp>
        <p:nvSpPr>
          <p:cNvPr id="153" name="Google Shape;153;p21"/>
          <p:cNvSpPr txBox="1"/>
          <p:nvPr/>
        </p:nvSpPr>
        <p:spPr>
          <a:xfrm>
            <a:off x="6571250" y="1562850"/>
            <a:ext cx="2432400" cy="77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Barlow"/>
                <a:ea typeface="Barlow"/>
                <a:cs typeface="Barlow"/>
                <a:sym typeface="Barlow"/>
              </a:rPr>
              <a:t>USP</a:t>
            </a:r>
            <a:r>
              <a:rPr b="1" lang="en" sz="1000">
                <a:solidFill>
                  <a:schemeClr val="dk2"/>
                </a:solidFill>
                <a:latin typeface="Barlow"/>
                <a:ea typeface="Barlow"/>
                <a:cs typeface="Barlow"/>
                <a:sym typeface="Barlow"/>
              </a:rPr>
              <a:t> Title 1</a:t>
            </a:r>
            <a:r>
              <a:rPr lang="en" sz="1000">
                <a:solidFill>
                  <a:schemeClr val="dk2"/>
                </a:solidFill>
                <a:latin typeface="Barlow"/>
                <a:ea typeface="Barlow"/>
                <a:cs typeface="Barlow"/>
                <a:sym typeface="Barlow"/>
              </a:rPr>
              <a:t>: Pit Zip Vents</a:t>
            </a:r>
            <a:endParaRPr sz="1000">
              <a:solidFill>
                <a:schemeClr val="dk2"/>
              </a:solidFill>
              <a:latin typeface="Barlow"/>
              <a:ea typeface="Barlow"/>
              <a:cs typeface="Barlow"/>
              <a:sym typeface="Barlow"/>
            </a:endParaRPr>
          </a:p>
          <a:p>
            <a:pPr indent="0" lvl="0" marL="0" rtl="0" algn="l">
              <a:spcBef>
                <a:spcPts val="1000"/>
              </a:spcBef>
              <a:spcAft>
                <a:spcPts val="1000"/>
              </a:spcAft>
              <a:buNone/>
            </a:pPr>
            <a:r>
              <a:rPr b="1" lang="en" sz="1000">
                <a:solidFill>
                  <a:schemeClr val="dk2"/>
                </a:solidFill>
                <a:latin typeface="Barlow"/>
                <a:ea typeface="Barlow"/>
                <a:cs typeface="Barlow"/>
                <a:sym typeface="Barlow"/>
              </a:rPr>
              <a:t>USP Description 1</a:t>
            </a:r>
            <a:r>
              <a:rPr lang="en" sz="1000">
                <a:solidFill>
                  <a:schemeClr val="dk2"/>
                </a:solidFill>
                <a:latin typeface="Barlow"/>
                <a:ea typeface="Barlow"/>
                <a:cs typeface="Barlow"/>
                <a:sym typeface="Barlow"/>
              </a:rPr>
              <a:t>: For enhanced ventilation and temperature regulation </a:t>
            </a:r>
            <a:endParaRPr sz="1000">
              <a:solidFill>
                <a:schemeClr val="dk2"/>
              </a:solidFill>
              <a:latin typeface="Barlow"/>
              <a:ea typeface="Barlow"/>
              <a:cs typeface="Barlow"/>
              <a:sym typeface="Barlow"/>
            </a:endParaRPr>
          </a:p>
        </p:txBody>
      </p:sp>
      <p:cxnSp>
        <p:nvCxnSpPr>
          <p:cNvPr id="154" name="Google Shape;154;p21"/>
          <p:cNvCxnSpPr/>
          <p:nvPr/>
        </p:nvCxnSpPr>
        <p:spPr>
          <a:xfrm rot="10800000">
            <a:off x="5199075" y="1950150"/>
            <a:ext cx="1399800" cy="0"/>
          </a:xfrm>
          <a:prstGeom prst="straightConnector1">
            <a:avLst/>
          </a:prstGeom>
          <a:noFill/>
          <a:ln cap="flat" cmpd="sng" w="9525">
            <a:solidFill>
              <a:schemeClr val="dk2"/>
            </a:solidFill>
            <a:prstDash val="solid"/>
            <a:round/>
            <a:headEnd len="med" w="med" type="none"/>
            <a:tailEnd len="med" w="med" type="triangle"/>
          </a:ln>
        </p:spPr>
      </p:cxnSp>
      <p:sp>
        <p:nvSpPr>
          <p:cNvPr id="155" name="Google Shape;155;p21"/>
          <p:cNvSpPr txBox="1"/>
          <p:nvPr/>
        </p:nvSpPr>
        <p:spPr>
          <a:xfrm>
            <a:off x="6571250" y="569575"/>
            <a:ext cx="2432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000">
                <a:solidFill>
                  <a:schemeClr val="dk2"/>
                </a:solidFill>
                <a:latin typeface="Barlow"/>
                <a:ea typeface="Barlow"/>
                <a:cs typeface="Barlow"/>
                <a:sym typeface="Barlow"/>
              </a:rPr>
              <a:t>Product Features </a:t>
            </a:r>
            <a:r>
              <a:rPr lang="en" sz="1000">
                <a:solidFill>
                  <a:schemeClr val="dk2"/>
                </a:solidFill>
                <a:latin typeface="Barlow"/>
                <a:ea typeface="Barlow"/>
                <a:cs typeface="Barlow"/>
                <a:sym typeface="Barlow"/>
              </a:rPr>
              <a:t>typically show on top and </a:t>
            </a:r>
            <a:r>
              <a:rPr b="1" lang="en" sz="1000">
                <a:solidFill>
                  <a:schemeClr val="dk2"/>
                </a:solidFill>
                <a:latin typeface="Barlow"/>
                <a:ea typeface="Barlow"/>
                <a:cs typeface="Barlow"/>
                <a:sym typeface="Barlow"/>
              </a:rPr>
              <a:t>The Lowdown</a:t>
            </a:r>
            <a:r>
              <a:rPr lang="en" sz="1000">
                <a:solidFill>
                  <a:schemeClr val="dk2"/>
                </a:solidFill>
                <a:latin typeface="Barlow"/>
                <a:ea typeface="Barlow"/>
                <a:cs typeface="Barlow"/>
                <a:sym typeface="Barlow"/>
              </a:rPr>
              <a:t> is on the bottom so this is a more up to date visual of how your listing will look on the site.</a:t>
            </a:r>
            <a:endParaRPr sz="1000">
              <a:solidFill>
                <a:schemeClr val="dk2"/>
              </a:solidFill>
              <a:latin typeface="Barlow"/>
              <a:ea typeface="Barlow"/>
              <a:cs typeface="Barlow"/>
              <a:sym typeface="Barlow"/>
            </a:endParaRPr>
          </a:p>
        </p:txBody>
      </p:sp>
      <p:pic>
        <p:nvPicPr>
          <p:cNvPr id="156" name="Google Shape;156;p21"/>
          <p:cNvPicPr preferRelativeResize="0"/>
          <p:nvPr/>
        </p:nvPicPr>
        <p:blipFill>
          <a:blip r:embed="rId4">
            <a:alphaModFix/>
          </a:blip>
          <a:stretch>
            <a:fillRect/>
          </a:stretch>
        </p:blipFill>
        <p:spPr>
          <a:xfrm>
            <a:off x="843725" y="1146800"/>
            <a:ext cx="4267474" cy="2982449"/>
          </a:xfrm>
          <a:prstGeom prst="rect">
            <a:avLst/>
          </a:prstGeom>
          <a:noFill/>
          <a:ln>
            <a:noFill/>
          </a:ln>
        </p:spPr>
      </p:pic>
      <p:sp>
        <p:nvSpPr>
          <p:cNvPr id="157" name="Google Shape;157;p21"/>
          <p:cNvSpPr txBox="1"/>
          <p:nvPr/>
        </p:nvSpPr>
        <p:spPr>
          <a:xfrm>
            <a:off x="6571250" y="2472550"/>
            <a:ext cx="2432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1000">
                <a:solidFill>
                  <a:schemeClr val="dk2"/>
                </a:solidFill>
                <a:latin typeface="Barlow"/>
                <a:ea typeface="Barlow"/>
                <a:cs typeface="Barlow"/>
                <a:sym typeface="Barlow"/>
              </a:rPr>
              <a:t>There is no need to format anything, that gets done in our PIM so just enter plain text and the bullets and dashes will populate themselves.</a:t>
            </a:r>
            <a:endParaRPr sz="1000">
              <a:solidFill>
                <a:schemeClr val="dk2"/>
              </a:solidFill>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